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FFCC"/>
    <a:srgbClr val="339933"/>
    <a:srgbClr val="FF3300"/>
    <a:srgbClr val="EBC2BB"/>
    <a:srgbClr val="6FB63A"/>
    <a:srgbClr val="CC00CC"/>
    <a:srgbClr val="99CC00"/>
    <a:srgbClr val="A50021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9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7A014-DFE3-4A64-A71A-B0EC33C6E886}" type="datetimeFigureOut">
              <a:rPr lang="th-TH" smtClean="0"/>
              <a:t>27/07/64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30AB7-7528-4ACC-AF7D-3BEF9D46D8AE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A8F1D-95F2-46CF-804E-D42CA1687E30}" type="datetimeFigureOut">
              <a:rPr lang="th-TH" smtClean="0"/>
              <a:pPr/>
              <a:t>27/07/64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2496F-C044-4FEA-B7D3-C4ABCBDE3E0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1357290" y="857232"/>
            <a:ext cx="6192688" cy="1692771"/>
          </a:xfrm>
          <a:prstGeom prst="rect">
            <a:avLst/>
          </a:prstGeom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h-TH" sz="4000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งบรายจ่ายประจำปี พ.ศ.2564 (งบลงทุน)</a:t>
            </a:r>
          </a:p>
          <a:p>
            <a:pPr algn="ctr"/>
            <a:r>
              <a:rPr lang="th-TH" sz="3600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ค่าครุภัณฑ์ ที่ดินและสิ่งก่อสร้าง</a:t>
            </a:r>
          </a:p>
          <a:p>
            <a:pPr algn="ctr"/>
            <a:r>
              <a:rPr lang="th-TH" b="1" dirty="0" smtClean="0">
                <a:solidFill>
                  <a:srgbClr val="000000"/>
                </a:solidFill>
                <a:latin typeface="AngsanaUPC" pitchFamily="18" charset="-34"/>
                <a:cs typeface="AngsanaUPC" pitchFamily="18" charset="-34"/>
              </a:rPr>
              <a:t>ณ 21 กรกฎาคม 2564</a:t>
            </a:r>
            <a:endParaRPr lang="th-TH" b="1" dirty="0">
              <a:solidFill>
                <a:srgbClr val="000000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428868"/>
            <a:ext cx="77768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  <a:cs typeface="+mj-cs"/>
                <a:sym typeface="Wingdings"/>
              </a:rPr>
              <a:t> </a:t>
            </a:r>
            <a:r>
              <a:rPr lang="th-TH" sz="4400" b="1" dirty="0" smtClean="0">
                <a:solidFill>
                  <a:schemeClr val="bg1"/>
                </a:solidFill>
                <a:cs typeface="+mj-cs"/>
              </a:rPr>
              <a:t>แจ้งจัดสรร </a:t>
            </a:r>
            <a:r>
              <a:rPr lang="th-TH" sz="6000" b="1" dirty="0" smtClean="0">
                <a:solidFill>
                  <a:schemeClr val="bg1"/>
                </a:solidFill>
                <a:cs typeface="+mj-cs"/>
              </a:rPr>
              <a:t>43,426,900</a:t>
            </a:r>
            <a:r>
              <a:rPr lang="th-TH" sz="4400" b="1" dirty="0" smtClean="0">
                <a:solidFill>
                  <a:schemeClr val="bg1"/>
                </a:solidFill>
                <a:cs typeface="+mj-cs"/>
              </a:rPr>
              <a:t> บาท  </a:t>
            </a:r>
            <a:r>
              <a:rPr lang="th-TH" sz="4400" b="1" dirty="0" smtClean="0">
                <a:solidFill>
                  <a:schemeClr val="bg1"/>
                </a:solidFill>
                <a:cs typeface="+mj-cs"/>
                <a:sym typeface="Wingdings"/>
              </a:rPr>
              <a:t></a:t>
            </a:r>
            <a:endParaRPr lang="th-TH" sz="4400" b="1" dirty="0" smtClean="0">
              <a:solidFill>
                <a:schemeClr val="bg1"/>
              </a:solidFill>
              <a:cs typeface="+mj-cs"/>
            </a:endParaRPr>
          </a:p>
          <a:p>
            <a:r>
              <a:rPr lang="th-TH" sz="3600" b="1" dirty="0" smtClean="0">
                <a:solidFill>
                  <a:schemeClr val="bg1"/>
                </a:solidFill>
                <a:sym typeface="Wingdings"/>
              </a:rPr>
              <a:t>   </a:t>
            </a:r>
            <a:r>
              <a:rPr lang="th-TH" sz="3600" b="1" dirty="0" smtClean="0">
                <a:solidFill>
                  <a:schemeClr val="bg1"/>
                </a:solidFill>
              </a:rPr>
              <a:t>สิ่งก่อสร้าง 9 รายการ 41,552,000 บาท</a:t>
            </a:r>
          </a:p>
          <a:p>
            <a:r>
              <a:rPr lang="th-TH" sz="3600" b="1" dirty="0" smtClean="0">
                <a:solidFill>
                  <a:schemeClr val="bg1"/>
                </a:solidFill>
                <a:sym typeface="Wingdings"/>
              </a:rPr>
              <a:t>   </a:t>
            </a:r>
            <a:r>
              <a:rPr lang="th-TH" sz="3600" b="1" dirty="0" smtClean="0">
                <a:solidFill>
                  <a:schemeClr val="bg1"/>
                </a:solidFill>
              </a:rPr>
              <a:t>ครุภัณฑ์ 14 รายการ    1,874,800 บาท</a:t>
            </a:r>
          </a:p>
          <a:p>
            <a:pPr algn="ctr"/>
            <a:r>
              <a:rPr lang="th-TH" b="1" dirty="0" smtClean="0">
                <a:solidFill>
                  <a:schemeClr val="bg1"/>
                </a:solidFill>
                <a:sym typeface="Wingdings"/>
              </a:rPr>
              <a:t></a:t>
            </a:r>
            <a:r>
              <a:rPr lang="th-TH" b="1" dirty="0" smtClean="0">
                <a:solidFill>
                  <a:schemeClr val="bg1"/>
                </a:solidFill>
              </a:rPr>
              <a:t>คืนสิ่งก่อสร้าง 1 รายการ 1,362,000 บาท</a:t>
            </a:r>
            <a:r>
              <a:rPr lang="th-TH" b="1" dirty="0" smtClean="0">
                <a:solidFill>
                  <a:schemeClr val="bg1"/>
                </a:solidFill>
                <a:sym typeface="Wingdings"/>
              </a:rPr>
              <a:t></a:t>
            </a:r>
            <a:endParaRPr lang="th-TH" b="1" dirty="0" smtClean="0">
              <a:solidFill>
                <a:schemeClr val="bg1"/>
              </a:solidFill>
            </a:endParaRPr>
          </a:p>
          <a:p>
            <a:pPr algn="ctr"/>
            <a:r>
              <a:rPr lang="th-TH" b="1" dirty="0" smtClean="0">
                <a:solidFill>
                  <a:schemeClr val="bg1"/>
                </a:solidFill>
                <a:sym typeface="Wingdings"/>
              </a:rPr>
              <a:t></a:t>
            </a:r>
            <a:r>
              <a:rPr lang="th-TH" sz="3600" b="1" dirty="0" err="1" smtClean="0">
                <a:solidFill>
                  <a:schemeClr val="bg1"/>
                </a:solidFill>
              </a:rPr>
              <a:t>งป</a:t>
            </a:r>
            <a:r>
              <a:rPr lang="th-TH" sz="3600" b="1" dirty="0" smtClean="0">
                <a:solidFill>
                  <a:schemeClr val="bg1"/>
                </a:solidFill>
              </a:rPr>
              <a:t>ม.ในระบบ </a:t>
            </a:r>
            <a:r>
              <a:rPr lang="en-US" sz="3600" b="1" dirty="0" smtClean="0">
                <a:solidFill>
                  <a:schemeClr val="bg1"/>
                </a:solidFill>
              </a:rPr>
              <a:t>GFMIS</a:t>
            </a:r>
            <a:r>
              <a:rPr lang="th-TH" sz="3600" b="1" dirty="0" smtClean="0">
                <a:solidFill>
                  <a:schemeClr val="bg1"/>
                </a:solidFill>
              </a:rPr>
              <a:t> ณ 9 กรกฎาคม 64 </a:t>
            </a:r>
          </a:p>
          <a:p>
            <a:pPr algn="ctr"/>
            <a:r>
              <a:rPr lang="th-TH" b="1" dirty="0" smtClean="0">
                <a:solidFill>
                  <a:schemeClr val="bg1"/>
                </a:solidFill>
              </a:rPr>
              <a:t>จำนวนเงิน </a:t>
            </a:r>
            <a:r>
              <a:rPr lang="th-TH" sz="4400" b="1" dirty="0" smtClean="0">
                <a:solidFill>
                  <a:schemeClr val="bg1"/>
                </a:solidFill>
              </a:rPr>
              <a:t>38,560,874</a:t>
            </a:r>
            <a:r>
              <a:rPr lang="th-TH" b="1" dirty="0" smtClean="0">
                <a:solidFill>
                  <a:schemeClr val="bg1"/>
                </a:solidFill>
              </a:rPr>
              <a:t> บาท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46" y="0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เอกสารหมายเลข</a:t>
            </a:r>
            <a:r>
              <a:rPr lang="th-TH" sz="3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...</a:t>
            </a:r>
            <a:r>
              <a:rPr lang="th-TH" sz="48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3</a:t>
            </a:r>
            <a:r>
              <a:rPr lang="th-TH" sz="3600" b="1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...</a:t>
            </a:r>
            <a:endParaRPr lang="th-TH" sz="3600" b="1" dirty="0">
              <a:solidFill>
                <a:srgbClr val="0000FF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268761"/>
            <a:ext cx="91440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66FFFF"/>
                </a:solidFill>
              </a:rPr>
              <a:t>	</a:t>
            </a:r>
            <a:r>
              <a:rPr lang="th-TH" sz="4000" b="1" dirty="0" smtClean="0">
                <a:solidFill>
                  <a:srgbClr val="002060"/>
                </a:solidFill>
                <a:sym typeface="Wingdings"/>
              </a:rPr>
              <a:t></a:t>
            </a:r>
            <a:r>
              <a:rPr lang="th-TH" sz="4000" b="1" dirty="0" smtClean="0">
                <a:solidFill>
                  <a:srgbClr val="002060"/>
                </a:solidFill>
              </a:rPr>
              <a:t>ทำสัญญา 8 รายการ 35,360,174 บาท</a:t>
            </a:r>
          </a:p>
          <a:p>
            <a:r>
              <a:rPr lang="th-TH" b="1" dirty="0" smtClean="0">
                <a:solidFill>
                  <a:srgbClr val="66FFFF"/>
                </a:solidFill>
              </a:rPr>
              <a:t>	</a:t>
            </a:r>
            <a:r>
              <a:rPr lang="th-TH" sz="4000" b="1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</a:t>
            </a: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จบโครงการ/เ</a:t>
            </a: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</a:rPr>
              <a:t>บิกจ่ายแล้ว </a:t>
            </a: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จำนวน </a:t>
            </a:r>
            <a:r>
              <a:rPr lang="th-TH" sz="3200" b="1" dirty="0" smtClean="0">
                <a:solidFill>
                  <a:schemeClr val="accent6">
                    <a:lumMod val="50000"/>
                  </a:schemeClr>
                </a:solidFill>
              </a:rPr>
              <a:t>3 รายการ 724,000 บาท</a:t>
            </a:r>
          </a:p>
          <a:p>
            <a:r>
              <a:rPr lang="th-TH" sz="3200" b="1" dirty="0">
                <a:solidFill>
                  <a:schemeClr val="accent6">
                    <a:lumMod val="50000"/>
                  </a:schemeClr>
                </a:solidFill>
                <a:sym typeface="Wingdings"/>
              </a:rPr>
              <a:t>	</a:t>
            </a:r>
            <a:r>
              <a:rPr lang="th-TH" sz="4000" b="1" dirty="0" smtClean="0">
                <a:solidFill>
                  <a:schemeClr val="accent6">
                    <a:lumMod val="50000"/>
                  </a:schemeClr>
                </a:solidFill>
                <a:sym typeface="Wingdings"/>
              </a:rPr>
              <a:t></a:t>
            </a:r>
            <a:r>
              <a:rPr lang="th-TH" sz="3200" b="1" dirty="0" smtClean="0">
                <a:solidFill>
                  <a:srgbClr val="CC00CC"/>
                </a:solidFill>
              </a:rPr>
              <a:t>ระหว่างดำเนินการ 5 รายการ  34,636,174 บาท</a:t>
            </a:r>
          </a:p>
          <a:p>
            <a:r>
              <a:rPr lang="th-TH" sz="3200" b="1" dirty="0" smtClean="0">
                <a:solidFill>
                  <a:srgbClr val="CC00CC"/>
                </a:solidFill>
                <a:sym typeface="Wingdings"/>
              </a:rPr>
              <a:t>                   </a:t>
            </a:r>
            <a:r>
              <a:rPr lang="th-TH" sz="3200" b="1" dirty="0" smtClean="0">
                <a:solidFill>
                  <a:srgbClr val="00B050"/>
                </a:solidFill>
                <a:sym typeface="Wingdings"/>
              </a:rPr>
              <a:t></a:t>
            </a:r>
            <a:r>
              <a:rPr lang="th-TH" b="1" dirty="0" smtClean="0">
                <a:solidFill>
                  <a:srgbClr val="00B050"/>
                </a:solidFill>
              </a:rPr>
              <a:t>บ้านพักข้าราชการ 4 รายการ สิ้นสุดสัญญา 15 ก.ย.64</a:t>
            </a:r>
          </a:p>
          <a:p>
            <a:r>
              <a:rPr lang="th-TH" b="1" dirty="0" smtClean="0">
                <a:solidFill>
                  <a:srgbClr val="00B050"/>
                </a:solidFill>
              </a:rPr>
              <a:t>                           (สัญญา 4,306,174 บาท เบิกแล้ว 1,396,204.36 บาท)</a:t>
            </a:r>
          </a:p>
          <a:p>
            <a:r>
              <a:rPr lang="th-TH" b="1" dirty="0" smtClean="0">
                <a:solidFill>
                  <a:srgbClr val="00B0F0"/>
                </a:solidFill>
              </a:rPr>
              <a:t>	          </a:t>
            </a:r>
            <a:r>
              <a:rPr lang="th-TH" sz="3200" b="1" dirty="0" smtClean="0">
                <a:solidFill>
                  <a:srgbClr val="00B0F0"/>
                </a:solidFill>
                <a:sym typeface="Wingdings"/>
              </a:rPr>
              <a:t></a:t>
            </a:r>
            <a:r>
              <a:rPr lang="th-TH" sz="3200" b="1" dirty="0" smtClean="0">
                <a:solidFill>
                  <a:srgbClr val="00B0F0"/>
                </a:solidFill>
              </a:rPr>
              <a:t>ก่อสร้างอาคารผู้ป่วยใน 30 เตียง รพ.เกาะกูด 1 รายการ</a:t>
            </a:r>
          </a:p>
          <a:p>
            <a:r>
              <a:rPr lang="th-TH" sz="3200" b="1" dirty="0" smtClean="0">
                <a:solidFill>
                  <a:srgbClr val="00B0F0"/>
                </a:solidFill>
              </a:rPr>
              <a:t>                      สิ้นสุดสัญญา 29 เม.ย.65 (สัญญา 30,330,000 บาท)</a:t>
            </a:r>
          </a:p>
          <a:p>
            <a:pPr algn="ctr">
              <a:buFont typeface="Wingdings" pitchFamily="2" charset="2"/>
              <a:buChar char="t"/>
            </a:pPr>
            <a:r>
              <a:rPr lang="th-TH" sz="3200" b="1" dirty="0" smtClean="0">
                <a:solidFill>
                  <a:srgbClr val="FF0000"/>
                </a:solidFill>
              </a:rPr>
              <a:t>ทำสัญญา 35,360,174 บาท เบิกจ่ายแล้ว 2,120,204.36 บาท</a:t>
            </a:r>
            <a:r>
              <a:rPr lang="th-TH" sz="3200" b="1" dirty="0" smtClean="0">
                <a:solidFill>
                  <a:srgbClr val="FF0000"/>
                </a:solidFill>
                <a:sym typeface="Wingdings"/>
              </a:rPr>
              <a:t></a:t>
            </a:r>
          </a:p>
          <a:p>
            <a:pPr algn="ctr"/>
            <a:r>
              <a:rPr lang="th-TH" sz="6000" b="1" dirty="0" smtClean="0">
                <a:solidFill>
                  <a:srgbClr val="FF0000"/>
                </a:solidFill>
                <a:sym typeface="Wingdings"/>
              </a:rPr>
              <a:t>(5.99 </a:t>
            </a:r>
            <a:r>
              <a:rPr lang="en-US" sz="6000" b="1" dirty="0" smtClean="0">
                <a:solidFill>
                  <a:srgbClr val="FF0000"/>
                </a:solidFill>
                <a:sym typeface="Wingdings"/>
              </a:rPr>
              <a:t>%</a:t>
            </a:r>
            <a:r>
              <a:rPr lang="th-TH" sz="6000" b="1" dirty="0" smtClean="0">
                <a:solidFill>
                  <a:srgbClr val="FF0000"/>
                </a:solidFill>
                <a:sym typeface="Wingdings"/>
              </a:rPr>
              <a:t>)</a:t>
            </a:r>
            <a:endParaRPr lang="th-TH" sz="6000" b="1" dirty="0" smtClean="0">
              <a:solidFill>
                <a:srgbClr val="FF0000"/>
              </a:solidFill>
            </a:endParaRPr>
          </a:p>
          <a:p>
            <a:endParaRPr lang="th-TH" sz="3200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404664"/>
            <a:ext cx="7704856" cy="144655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800" b="1" u="sng" dirty="0" smtClean="0">
                <a:solidFill>
                  <a:srgbClr val="7030A0"/>
                </a:solidFill>
              </a:rPr>
              <a:t>สิ่งก่อสร้าง </a:t>
            </a:r>
            <a:r>
              <a:rPr lang="th-TH" sz="6000" b="1" u="sng" dirty="0" smtClean="0">
                <a:solidFill>
                  <a:srgbClr val="7030A0"/>
                </a:solidFill>
              </a:rPr>
              <a:t>9</a:t>
            </a:r>
            <a:r>
              <a:rPr lang="th-TH" sz="4800" b="1" u="sng" dirty="0" smtClean="0">
                <a:solidFill>
                  <a:srgbClr val="7030A0"/>
                </a:solidFill>
              </a:rPr>
              <a:t> รายการ </a:t>
            </a:r>
            <a:r>
              <a:rPr lang="th-TH" sz="6000" b="1" u="sng" dirty="0" smtClean="0">
                <a:solidFill>
                  <a:srgbClr val="7030A0"/>
                </a:solidFill>
              </a:rPr>
              <a:t>41,555,000</a:t>
            </a:r>
            <a:r>
              <a:rPr lang="th-TH" sz="4800" b="1" u="sng" dirty="0" smtClean="0">
                <a:solidFill>
                  <a:srgbClr val="7030A0"/>
                </a:solidFill>
              </a:rPr>
              <a:t> บาท</a:t>
            </a:r>
          </a:p>
          <a:p>
            <a:pPr algn="ctr"/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5157192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332657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0000" b="1" dirty="0" smtClean="0">
                <a:solidFill>
                  <a:srgbClr val="FF0000"/>
                </a:solidFill>
                <a:sym typeface="Wingdings"/>
              </a:rPr>
              <a:t></a:t>
            </a:r>
            <a:r>
              <a:rPr lang="th-TH" sz="8000" b="1" dirty="0" smtClean="0">
                <a:solidFill>
                  <a:srgbClr val="FF0000"/>
                </a:solidFill>
              </a:rPr>
              <a:t>ครุภัณฑ์  14 รายการ  ทำสัญญา </a:t>
            </a:r>
            <a:r>
              <a:rPr lang="th-TH" sz="8800" b="1" dirty="0" smtClean="0">
                <a:solidFill>
                  <a:srgbClr val="FF0000"/>
                </a:solidFill>
              </a:rPr>
              <a:t>1,871,200 </a:t>
            </a:r>
            <a:r>
              <a:rPr lang="th-TH" sz="8000" b="1" dirty="0" smtClean="0">
                <a:solidFill>
                  <a:srgbClr val="FF0000"/>
                </a:solidFill>
              </a:rPr>
              <a:t> บาท</a:t>
            </a:r>
          </a:p>
          <a:p>
            <a:pPr algn="ctr"/>
            <a:r>
              <a:rPr lang="th-TH" sz="8000" b="1" dirty="0" smtClean="0">
                <a:solidFill>
                  <a:srgbClr val="FF0000"/>
                </a:solidFill>
              </a:rPr>
              <a:t>เบิกจ่ายเรียบร้อยแล้ว</a:t>
            </a:r>
            <a:r>
              <a:rPr lang="th-TH" sz="10000" b="1" dirty="0" smtClean="0">
                <a:solidFill>
                  <a:srgbClr val="FF0000"/>
                </a:solidFill>
                <a:sym typeface="Wingdings"/>
              </a:rPr>
              <a:t></a:t>
            </a:r>
            <a:endParaRPr lang="th-TH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339752" y="1772816"/>
            <a:ext cx="6804248" cy="4824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h-TH" sz="2800" b="1" dirty="0" smtClean="0">
                <a:solidFill>
                  <a:schemeClr val="bg1"/>
                </a:solidFill>
                <a:sym typeface="Wingdings"/>
              </a:rPr>
              <a:t></a:t>
            </a:r>
            <a:r>
              <a:rPr lang="th-TH" sz="6000" b="1" dirty="0" smtClean="0">
                <a:solidFill>
                  <a:srgbClr val="0000FF"/>
                </a:solidFill>
              </a:rPr>
              <a:t>สิ่งก่อสร้าง</a:t>
            </a:r>
            <a:r>
              <a:rPr lang="th-TH" sz="4400" b="1" dirty="0" smtClean="0">
                <a:solidFill>
                  <a:srgbClr val="0000FF"/>
                </a:solidFill>
              </a:rPr>
              <a:t> ทำสัญญา 8 รายการ จำนวนเงิน 35,360,174 บาท 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00FF"/>
                </a:solidFill>
              </a:rPr>
              <a:t>   เบิกจ่ายแล้ว 2,120,204.36 บาท</a:t>
            </a:r>
          </a:p>
          <a:p>
            <a:pPr>
              <a:buNone/>
            </a:pPr>
            <a:r>
              <a:rPr lang="th-TH" sz="2800" b="1" dirty="0" smtClean="0">
                <a:solidFill>
                  <a:schemeClr val="bg1"/>
                </a:solidFill>
                <a:sym typeface="Wingdings"/>
              </a:rPr>
              <a:t></a:t>
            </a:r>
            <a:r>
              <a:rPr lang="th-TH" sz="6000" b="1" dirty="0" smtClean="0">
                <a:solidFill>
                  <a:srgbClr val="339933"/>
                </a:solidFill>
              </a:rPr>
              <a:t>ครุภัณฑ์</a:t>
            </a:r>
            <a:r>
              <a:rPr lang="th-TH" sz="4400" b="1" dirty="0" smtClean="0">
                <a:solidFill>
                  <a:srgbClr val="339933"/>
                </a:solidFill>
              </a:rPr>
              <a:t> ทำสัญญา 14 รายการ 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339933"/>
                </a:solidFill>
              </a:rPr>
              <a:t>  จำนวนเงิน 1,871,200 บาท 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339933"/>
                </a:solidFill>
              </a:rPr>
              <a:t>  เบิกจ่ายแล้วทั้งหมด</a:t>
            </a:r>
            <a:endParaRPr lang="th-TH" sz="4400" b="1" dirty="0">
              <a:solidFill>
                <a:srgbClr val="33993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89714"/>
            <a:ext cx="21602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0000" b="1" u="sng" dirty="0" smtClean="0">
                <a:solidFill>
                  <a:schemeClr val="bg1"/>
                </a:solidFill>
              </a:rPr>
              <a:t>สรุป</a:t>
            </a:r>
            <a:endParaRPr lang="th-TH" sz="10000" b="1" u="sng" dirty="0">
              <a:solidFill>
                <a:schemeClr val="bg1"/>
              </a:solidFill>
            </a:endParaRPr>
          </a:p>
        </p:txBody>
      </p:sp>
      <p:pic>
        <p:nvPicPr>
          <p:cNvPr id="6" name="รูปภาพ 5" descr="C:\Users\mookYOTA\Desktop\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24117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รูปภาพ 7" descr="รับมือฝุ่น...งานก่อสร้าง - สมาคมธุรกิจรับสร้างบ้าน Home Builder Associatio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72816"/>
            <a:ext cx="2411760" cy="201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987824" y="188640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ทำสัญญา 37,231,374 บาท</a:t>
            </a:r>
          </a:p>
          <a:p>
            <a:r>
              <a:rPr lang="th-TH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เบิกแล้ว 3,991,404.36 บาท</a:t>
            </a:r>
          </a:p>
          <a:p>
            <a:r>
              <a:rPr lang="th-TH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(10.72 </a:t>
            </a:r>
            <a:r>
              <a:rPr lang="en-US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%</a:t>
            </a:r>
            <a:r>
              <a:rPr lang="th-TH" sz="32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</a:t>
            </a:r>
            <a:endParaRPr lang="th-TH" sz="3200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281</TotalTime>
  <Words>127</Words>
  <Application>Microsoft Office PowerPoint</Application>
  <PresentationFormat>นำเสนอทางหน้าจอ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4</vt:i4>
      </vt:variant>
    </vt:vector>
  </HeadingPairs>
  <TitlesOfParts>
    <vt:vector size="5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mookYOTA</dc:creator>
  <cp:lastModifiedBy>pc4</cp:lastModifiedBy>
  <cp:revision>35</cp:revision>
  <dcterms:created xsi:type="dcterms:W3CDTF">2021-07-21T09:35:25Z</dcterms:created>
  <dcterms:modified xsi:type="dcterms:W3CDTF">2021-07-27T07:17:28Z</dcterms:modified>
</cp:coreProperties>
</file>